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279" r:id="rId4"/>
    <p:sldId id="274" r:id="rId5"/>
    <p:sldId id="260" r:id="rId6"/>
    <p:sldId id="265" r:id="rId7"/>
    <p:sldId id="258" r:id="rId8"/>
    <p:sldId id="257" r:id="rId9"/>
    <p:sldId id="263" r:id="rId10"/>
    <p:sldId id="280" r:id="rId11"/>
    <p:sldId id="259" r:id="rId12"/>
    <p:sldId id="264" r:id="rId13"/>
    <p:sldId id="269" r:id="rId14"/>
    <p:sldId id="268" r:id="rId15"/>
    <p:sldId id="277" r:id="rId16"/>
    <p:sldId id="261" r:id="rId17"/>
    <p:sldId id="262" r:id="rId18"/>
    <p:sldId id="275" r:id="rId19"/>
    <p:sldId id="271" r:id="rId20"/>
    <p:sldId id="266" r:id="rId21"/>
    <p:sldId id="276" r:id="rId22"/>
    <p:sldId id="267" r:id="rId23"/>
    <p:sldId id="270" r:id="rId24"/>
    <p:sldId id="273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BE5-86A7-4E82-8364-38095A5BE74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95716F-D212-4FD5-AF9C-B8B2BCD089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BE5-86A7-4E82-8364-38095A5BE74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716F-D212-4FD5-AF9C-B8B2BCD089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A95716F-D212-4FD5-AF9C-B8B2BCD0899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BE5-86A7-4E82-8364-38095A5BE74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BE5-86A7-4E82-8364-38095A5BE74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A95716F-D212-4FD5-AF9C-B8B2BCD089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BE5-86A7-4E82-8364-38095A5BE74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95716F-D212-4FD5-AF9C-B8B2BCD089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E82BE5-86A7-4E82-8364-38095A5BE74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716F-D212-4FD5-AF9C-B8B2BCD089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BE5-86A7-4E82-8364-38095A5BE74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A95716F-D212-4FD5-AF9C-B8B2BCD0899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BE5-86A7-4E82-8364-38095A5BE74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A95716F-D212-4FD5-AF9C-B8B2BCD08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BE5-86A7-4E82-8364-38095A5BE74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95716F-D212-4FD5-AF9C-B8B2BCD08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95716F-D212-4FD5-AF9C-B8B2BCD0899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BE5-86A7-4E82-8364-38095A5BE74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A95716F-D212-4FD5-AF9C-B8B2BCD089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EE82BE5-86A7-4E82-8364-38095A5BE74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E82BE5-86A7-4E82-8364-38095A5BE74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95716F-D212-4FD5-AF9C-B8B2BCD0899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219200"/>
          </a:xfrm>
        </p:spPr>
        <p:txBody>
          <a:bodyPr>
            <a:normAutofit/>
          </a:bodyPr>
          <a:lstStyle/>
          <a:p>
            <a:r>
              <a:rPr lang="en-US" dirty="0"/>
              <a:t>Steven </a:t>
            </a:r>
            <a:r>
              <a:rPr lang="en-US" dirty="0" err="1"/>
              <a:t>Fischkoff</a:t>
            </a:r>
            <a:endParaRPr lang="en-US" dirty="0"/>
          </a:p>
          <a:p>
            <a:r>
              <a:rPr lang="en-US"/>
              <a:t>Livingston Camera Club</a:t>
            </a:r>
            <a:endParaRPr lang="en-US" dirty="0"/>
          </a:p>
          <a:p>
            <a:r>
              <a:rPr lang="en-US" dirty="0"/>
              <a:t>July 29,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Photo Printing Overview</a:t>
            </a:r>
          </a:p>
        </p:txBody>
      </p:sp>
    </p:spTree>
    <p:extLst>
      <p:ext uri="{BB962C8B-B14F-4D97-AF65-F5344CB8AC3E}">
        <p14:creationId xmlns:p14="http://schemas.microsoft.com/office/powerpoint/2010/main" val="343272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Calibration Demonstration</a:t>
            </a:r>
          </a:p>
        </p:txBody>
      </p:sp>
      <p:pic>
        <p:nvPicPr>
          <p:cNvPr id="18434" name="Picture 2" descr="C:\Users\Steven Fischkoff MD\Dropbox\Printing\huey p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99097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Steven Fischkoff MD\Dropbox\Printing\colormunk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33550"/>
            <a:ext cx="46577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5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 Photo Acceptable Formats</a:t>
            </a:r>
          </a:p>
        </p:txBody>
      </p:sp>
      <p:pic>
        <p:nvPicPr>
          <p:cNvPr id="8194" name="Picture 2" descr="C:\Users\Steven Fischkoff MD\Dropbox\Printing\File types Bay Pho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6943726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26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 Photo Color Correction Policy</a:t>
            </a:r>
          </a:p>
        </p:txBody>
      </p:sp>
      <p:pic>
        <p:nvPicPr>
          <p:cNvPr id="4098" name="Picture 2" descr="C:\Users\Steven Fischkoff MD\Dropbox\Printing\Color Correction Bay Pho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803400"/>
            <a:ext cx="7505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2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Bay Photo Photoshop Setting Recommendations</a:t>
            </a:r>
          </a:p>
        </p:txBody>
      </p:sp>
      <p:pic>
        <p:nvPicPr>
          <p:cNvPr id="14338" name="Picture 2" descr="C:\Users\Steven Fischkoff MD\Dropbox\Printing\Photoshop Settings Bay Pho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2049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3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 Dimensions to Give Good Prints</a:t>
            </a:r>
          </a:p>
        </p:txBody>
      </p:sp>
      <p:pic>
        <p:nvPicPr>
          <p:cNvPr id="13314" name="Picture 2" descr="C:\Users\Steven Fischkoff MD\Dropbox\Printing\Minimum pixel dimens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905000"/>
            <a:ext cx="5953126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770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 Printer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Purpose (general, photo specific)</a:t>
            </a:r>
          </a:p>
          <a:p>
            <a:r>
              <a:rPr lang="en-US" dirty="0"/>
              <a:t>Brand</a:t>
            </a:r>
          </a:p>
          <a:p>
            <a:r>
              <a:rPr lang="en-US" dirty="0"/>
              <a:t>Maximum width</a:t>
            </a:r>
          </a:p>
          <a:p>
            <a:pPr lvl="1"/>
            <a:r>
              <a:rPr lang="en-US" dirty="0"/>
              <a:t>Printer size</a:t>
            </a:r>
          </a:p>
          <a:p>
            <a:pPr lvl="1"/>
            <a:r>
              <a:rPr lang="en-US" dirty="0"/>
              <a:t>Stand vs desk</a:t>
            </a:r>
          </a:p>
          <a:p>
            <a:r>
              <a:rPr lang="en-US" dirty="0"/>
              <a:t>Pigment vs dye</a:t>
            </a:r>
          </a:p>
          <a:p>
            <a:r>
              <a:rPr lang="en-US" dirty="0"/>
              <a:t>Cost to operate</a:t>
            </a:r>
          </a:p>
          <a:p>
            <a:r>
              <a:rPr lang="en-US" dirty="0"/>
              <a:t>Rolls for panoramas?, CD carrier?</a:t>
            </a:r>
          </a:p>
          <a:p>
            <a:r>
              <a:rPr lang="en-US" dirty="0"/>
              <a:t>How to connect (USB, wired &amp; wireless network)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04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Photo Printers</a:t>
            </a:r>
          </a:p>
        </p:txBody>
      </p:sp>
      <p:pic>
        <p:nvPicPr>
          <p:cNvPr id="7170" name="Picture 2" descr="C:\Users\Steven Fischkoff MD\Dropbox\Printing\Epson P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75903"/>
            <a:ext cx="43434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teven Fischkoff MD\Dropbox\Printing\Pixma Pro 10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7" y="2221358"/>
            <a:ext cx="4532313" cy="342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38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Epson Inks (Pigment)</a:t>
            </a:r>
          </a:p>
        </p:txBody>
      </p:sp>
      <p:pic>
        <p:nvPicPr>
          <p:cNvPr id="6146" name="Picture 2" descr="C:\Users\Steven Fischkoff MD\Dropbox\Printing\Epson 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4229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3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Paper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527048"/>
            <a:ext cx="8119872" cy="4572000"/>
          </a:xfrm>
        </p:spPr>
        <p:txBody>
          <a:bodyPr/>
          <a:lstStyle/>
          <a:p>
            <a:r>
              <a:rPr lang="en-US" dirty="0"/>
              <a:t>Size</a:t>
            </a:r>
          </a:p>
          <a:p>
            <a:r>
              <a:rPr lang="en-US" dirty="0"/>
              <a:t>Surface</a:t>
            </a:r>
          </a:p>
          <a:p>
            <a:pPr lvl="1"/>
            <a:r>
              <a:rPr lang="en-US" dirty="0"/>
              <a:t>Gloss</a:t>
            </a:r>
          </a:p>
          <a:p>
            <a:pPr lvl="1"/>
            <a:r>
              <a:rPr lang="en-US" dirty="0"/>
              <a:t>Luster</a:t>
            </a:r>
          </a:p>
          <a:p>
            <a:pPr lvl="1"/>
            <a:r>
              <a:rPr lang="en-US" dirty="0"/>
              <a:t>Matte</a:t>
            </a:r>
          </a:p>
          <a:p>
            <a:pPr lvl="1"/>
            <a:r>
              <a:rPr lang="en-US" dirty="0"/>
              <a:t>Fine Art</a:t>
            </a:r>
          </a:p>
          <a:p>
            <a:pPr lvl="1"/>
            <a:r>
              <a:rPr lang="en-US" dirty="0"/>
              <a:t>Special – canvas, linen, etc.</a:t>
            </a:r>
          </a:p>
          <a:p>
            <a:r>
              <a:rPr lang="en-US" dirty="0"/>
              <a:t>Tone</a:t>
            </a:r>
          </a:p>
          <a:p>
            <a:r>
              <a:rPr lang="en-US" dirty="0"/>
              <a:t>One sided vs Two sided (for photo books)</a:t>
            </a:r>
          </a:p>
          <a:p>
            <a:r>
              <a:rPr lang="en-US" dirty="0"/>
              <a:t>Sheets vs rolls (for panoramas)</a:t>
            </a:r>
          </a:p>
        </p:txBody>
      </p:sp>
    </p:spTree>
    <p:extLst>
      <p:ext uri="{BB962C8B-B14F-4D97-AF65-F5344CB8AC3E}">
        <p14:creationId xmlns:p14="http://schemas.microsoft.com/office/powerpoint/2010/main" val="4193528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River Papers for Photographers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98848" cy="50261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quality vendors</a:t>
            </a:r>
          </a:p>
          <a:p>
            <a:r>
              <a:rPr lang="en-US" dirty="0"/>
              <a:t>RR papers tend to be high quality at fair price</a:t>
            </a:r>
          </a:p>
          <a:p>
            <a:r>
              <a:rPr lang="en-US" dirty="0"/>
              <a:t>Order by size, quantity and surface</a:t>
            </a:r>
          </a:p>
          <a:p>
            <a:r>
              <a:rPr lang="en-US" dirty="0"/>
              <a:t>Thickness of paper expressed as weight</a:t>
            </a:r>
          </a:p>
          <a:p>
            <a:r>
              <a:rPr lang="en-US" dirty="0"/>
              <a:t>Can also order fine art papers, card stock, rolls</a:t>
            </a:r>
          </a:p>
          <a:p>
            <a:r>
              <a:rPr lang="en-US" dirty="0"/>
              <a:t>Most paper vendors offer sampler packs</a:t>
            </a:r>
          </a:p>
        </p:txBody>
      </p:sp>
      <p:pic>
        <p:nvPicPr>
          <p:cNvPr id="16386" name="Picture 2" descr="C:\Users\Steven Fischkoff MD\Dropbox\Printing\Red River Photo Pap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7909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0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I Print Myself or Send It 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102352"/>
          </a:xfrm>
        </p:spPr>
        <p:txBody>
          <a:bodyPr>
            <a:normAutofit/>
          </a:bodyPr>
          <a:lstStyle/>
          <a:p>
            <a:r>
              <a:rPr lang="en-US" dirty="0"/>
              <a:t>How often do I plan to print?</a:t>
            </a:r>
          </a:p>
          <a:p>
            <a:r>
              <a:rPr lang="en-US" dirty="0"/>
              <a:t>Do I want full control over the print?</a:t>
            </a:r>
          </a:p>
          <a:p>
            <a:r>
              <a:rPr lang="en-US" dirty="0"/>
              <a:t>Do I want to learn the craft of printing or just get the final product?</a:t>
            </a:r>
          </a:p>
          <a:p>
            <a:r>
              <a:rPr lang="en-US" dirty="0"/>
              <a:t>Do I want the ability to reprint if I’m not totally satisfied with the result? Am I willing to wait to see the print?</a:t>
            </a:r>
          </a:p>
          <a:p>
            <a:r>
              <a:rPr lang="en-US" dirty="0"/>
              <a:t>Printing </a:t>
            </a:r>
            <a:r>
              <a:rPr lang="en-US" dirty="0" err="1"/>
              <a:t>ain’t</a:t>
            </a:r>
            <a:r>
              <a:rPr lang="en-US" dirty="0"/>
              <a:t> cheap, either oneself or outside. Have I figured out the economics? </a:t>
            </a:r>
          </a:p>
          <a:p>
            <a:pPr lvl="1"/>
            <a:r>
              <a:rPr lang="en-US" dirty="0"/>
              <a:t>Printer, paper, ink (keep inventory), mounting supplies</a:t>
            </a:r>
          </a:p>
          <a:p>
            <a:r>
              <a:rPr lang="en-US" dirty="0"/>
              <a:t>Do I want the ability to print on specific papers?</a:t>
            </a:r>
          </a:p>
        </p:txBody>
      </p:sp>
    </p:spTree>
    <p:extLst>
      <p:ext uri="{BB962C8B-B14F-4D97-AF65-F5344CB8AC3E}">
        <p14:creationId xmlns:p14="http://schemas.microsoft.com/office/powerpoint/2010/main" val="1472079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River Paper ICC Profile Download</a:t>
            </a:r>
          </a:p>
        </p:txBody>
      </p:sp>
      <p:pic>
        <p:nvPicPr>
          <p:cNvPr id="11266" name="Picture 2" descr="C:\Users\Steven Fischkoff MD\Dropbox\Printing\Firefox_Screenshot_2019-07-28T18-40-07.227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38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25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Proofing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See on your monitor what print will look like (approximately)</a:t>
            </a:r>
          </a:p>
        </p:txBody>
      </p:sp>
      <p:pic>
        <p:nvPicPr>
          <p:cNvPr id="5" name="Picture 2" descr="C:\Users\Steven Fischkoff MD\Dropbox\Printing\Soft Proof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527300"/>
            <a:ext cx="72771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99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Dialog with Gamma 1.40</a:t>
            </a:r>
          </a:p>
        </p:txBody>
      </p:sp>
      <p:pic>
        <p:nvPicPr>
          <p:cNvPr id="12290" name="Picture 2" descr="C:\Users\Steven Fischkoff MD\Dropbox\Printing\Levels 1.4 Gam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06" y="1371600"/>
            <a:ext cx="52959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54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Dialog</a:t>
            </a:r>
          </a:p>
        </p:txBody>
      </p:sp>
      <p:pic>
        <p:nvPicPr>
          <p:cNvPr id="15362" name="Picture 2" descr="C:\Users\Steven Fischkoff MD\Dropbox\Printing\Print Dia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92161"/>
            <a:ext cx="6476999" cy="51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49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Mounting for Competition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z="3600" dirty="0"/>
              <a:t>Reusable Mount – see LCC web site</a:t>
            </a:r>
          </a:p>
          <a:p>
            <a:r>
              <a:rPr lang="en-US" sz="3600" dirty="0"/>
              <a:t>Foam Board</a:t>
            </a:r>
          </a:p>
          <a:p>
            <a:pPr lvl="1"/>
            <a:r>
              <a:rPr lang="en-US" sz="3200" dirty="0"/>
              <a:t>Where to buy (beware of shipping costs)</a:t>
            </a:r>
          </a:p>
          <a:p>
            <a:pPr lvl="1"/>
            <a:r>
              <a:rPr lang="en-US" sz="3200" dirty="0"/>
              <a:t>How to mount</a:t>
            </a:r>
          </a:p>
          <a:p>
            <a:pPr lvl="1"/>
            <a:r>
              <a:rPr lang="en-US" sz="3200" dirty="0"/>
              <a:t>How to trim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76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Good night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 Forth and Print!</a:t>
            </a:r>
          </a:p>
        </p:txBody>
      </p:sp>
    </p:spTree>
    <p:extLst>
      <p:ext uri="{BB962C8B-B14F-4D97-AF65-F5344CB8AC3E}">
        <p14:creationId xmlns:p14="http://schemas.microsoft.com/office/powerpoint/2010/main" val="171016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Print to Match the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Both the color and tonality of the print should be just what you expect from looking at the monitor</a:t>
            </a:r>
          </a:p>
          <a:p>
            <a:r>
              <a:rPr lang="en-US" dirty="0"/>
              <a:t>Color managed workflow – whether you print yourself or not</a:t>
            </a:r>
          </a:p>
          <a:p>
            <a:pPr lvl="1"/>
            <a:r>
              <a:rPr lang="en-US" dirty="0"/>
              <a:t>Calibrate your monitor</a:t>
            </a:r>
          </a:p>
          <a:p>
            <a:pPr lvl="1"/>
            <a:r>
              <a:rPr lang="en-US" dirty="0"/>
              <a:t>Soft proof your final print</a:t>
            </a:r>
          </a:p>
          <a:p>
            <a:pPr lvl="1"/>
            <a:r>
              <a:rPr lang="en-US" dirty="0"/>
              <a:t>Use appropriate color space</a:t>
            </a:r>
          </a:p>
          <a:p>
            <a:r>
              <a:rPr lang="en-US" dirty="0"/>
              <a:t>Use appropriate printer profile if you print yourself</a:t>
            </a:r>
          </a:p>
          <a:p>
            <a:r>
              <a:rPr lang="en-US" dirty="0"/>
              <a:t>Lower brightness of monitor and lighten image prior to printing since monitor brighter than paper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6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Photo Product Selection</a:t>
            </a:r>
          </a:p>
        </p:txBody>
      </p:sp>
      <p:pic>
        <p:nvPicPr>
          <p:cNvPr id="9218" name="Picture 2" descr="C:\Users\Steven Fischkoff MD\Dropbox\Printing\Firefox_Screenshot_2019-07-28T12-15-33.658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50923"/>
            <a:ext cx="7654925" cy="355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5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Photo Upload Page</a:t>
            </a:r>
          </a:p>
        </p:txBody>
      </p:sp>
      <p:pic>
        <p:nvPicPr>
          <p:cNvPr id="10242" name="Picture 2" descr="C:\Users\Steven Fischkoff MD\Dropbox\Printing\Firefox_Screenshot_2019-07-28T12-17-29.422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5" y="1841090"/>
            <a:ext cx="8348090" cy="38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86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Spaces</a:t>
            </a:r>
          </a:p>
        </p:txBody>
      </p:sp>
      <p:pic>
        <p:nvPicPr>
          <p:cNvPr id="1026" name="Picture 2" descr="C:\Users\Steven Fischkoff MD\Dropbox\Printing\Colorsp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386" y="1600200"/>
            <a:ext cx="4470889" cy="45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9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/ Printer Mismatch</a:t>
            </a:r>
          </a:p>
        </p:txBody>
      </p:sp>
      <p:pic>
        <p:nvPicPr>
          <p:cNvPr id="3074" name="Picture 2" descr="C:\Users\Steven Fischkoff MD\Dropbox\Printing\Color Mana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804868"/>
            <a:ext cx="4824412" cy="461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Matches Printer</a:t>
            </a:r>
          </a:p>
        </p:txBody>
      </p:sp>
      <p:pic>
        <p:nvPicPr>
          <p:cNvPr id="2050" name="Picture 2" descr="C:\Users\Steven Fischkoff MD\Dropbox\Printing\Color Managemen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4483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6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to Profile Dialog</a:t>
            </a:r>
          </a:p>
        </p:txBody>
      </p:sp>
      <p:pic>
        <p:nvPicPr>
          <p:cNvPr id="5122" name="Picture 2" descr="C:\Users\Steven Fischkoff MD\Dropbox\Printing\Convert to 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62484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226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355</TotalTime>
  <Words>427</Words>
  <Application>Microsoft Office PowerPoint</Application>
  <PresentationFormat>On-screen Show (4:3)</PresentationFormat>
  <Paragraphs>74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Georgia</vt:lpstr>
      <vt:lpstr>Wingdings</vt:lpstr>
      <vt:lpstr>Wingdings 2</vt:lpstr>
      <vt:lpstr>Civic</vt:lpstr>
      <vt:lpstr>Photo Printing Overview</vt:lpstr>
      <vt:lpstr>Should I Print Myself or Send It Out?</vt:lpstr>
      <vt:lpstr>Getting the Print to Match the Screen</vt:lpstr>
      <vt:lpstr>Unique Photo Product Selection</vt:lpstr>
      <vt:lpstr>Unique Photo Upload Page</vt:lpstr>
      <vt:lpstr>Color Spaces</vt:lpstr>
      <vt:lpstr>Monitor / Printer Mismatch</vt:lpstr>
      <vt:lpstr>Monitor Matches Printer</vt:lpstr>
      <vt:lpstr>Convert to Profile Dialog</vt:lpstr>
      <vt:lpstr>Monitor Calibration Demonstration</vt:lpstr>
      <vt:lpstr>Bay Photo Acceptable Formats</vt:lpstr>
      <vt:lpstr>Bay Photo Color Correction Policy</vt:lpstr>
      <vt:lpstr>Bay Photo Photoshop Setting Recommendations</vt:lpstr>
      <vt:lpstr>Pixel Dimensions to Give Good Prints</vt:lpstr>
      <vt:lpstr>Selecting a Printer</vt:lpstr>
      <vt:lpstr>Modern Photo Printers</vt:lpstr>
      <vt:lpstr>Epson Inks (Pigment)</vt:lpstr>
      <vt:lpstr>Buying Paper</vt:lpstr>
      <vt:lpstr>Red River Papers for Photographers</vt:lpstr>
      <vt:lpstr>Red River Paper ICC Profile Download</vt:lpstr>
      <vt:lpstr>Soft Proofing</vt:lpstr>
      <vt:lpstr>Levels Dialog with Gamma 1.40</vt:lpstr>
      <vt:lpstr>Print Dialog</vt:lpstr>
      <vt:lpstr>Mounting for Competition</vt:lpstr>
      <vt:lpstr>Go Forth and Print!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Fischkoff MD</dc:creator>
  <cp:lastModifiedBy>Steven Fischkoff</cp:lastModifiedBy>
  <cp:revision>16</cp:revision>
  <dcterms:created xsi:type="dcterms:W3CDTF">2019-07-28T19:47:05Z</dcterms:created>
  <dcterms:modified xsi:type="dcterms:W3CDTF">2020-07-20T00:44:00Z</dcterms:modified>
</cp:coreProperties>
</file>